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7" r:id="rId2"/>
    <p:sldId id="278" r:id="rId3"/>
    <p:sldId id="282" r:id="rId4"/>
    <p:sldId id="281" r:id="rId5"/>
    <p:sldId id="279" r:id="rId6"/>
    <p:sldId id="290" r:id="rId7"/>
    <p:sldId id="283" r:id="rId8"/>
    <p:sldId id="284" r:id="rId9"/>
    <p:sldId id="292" r:id="rId10"/>
    <p:sldId id="287" r:id="rId11"/>
    <p:sldId id="285" r:id="rId12"/>
    <p:sldId id="291" r:id="rId13"/>
    <p:sldId id="286" r:id="rId14"/>
    <p:sldId id="288" r:id="rId15"/>
    <p:sldId id="289" r:id="rId1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18C161C-2622-41D8-9ABB-6F5D5EBC5AE5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4C74B29-DE52-480A-9B98-12A68E160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92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8499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80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8960" indent="-288061" defTabSz="93780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2246" indent="-230449" defTabSz="93780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3145" indent="-230449" defTabSz="93780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4044" indent="-230449" defTabSz="93780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34942" indent="-230449" algn="ctr" defTabSz="9378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5840" indent="-230449" algn="ctr" defTabSz="9378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6739" indent="-230449" algn="ctr" defTabSz="9378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7637" indent="-230449" algn="ctr" defTabSz="9378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94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32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506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847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946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617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304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3803396-9EE1-41D0-95CB-79CDF75787F9}" type="slidenum">
              <a:rPr lang="en-US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97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92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8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88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1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01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71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8ACCDE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0" name="Picture 7" descr="Valliant-Consulting_logo(PMS)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5748338"/>
            <a:ext cx="1065213" cy="92392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2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827088"/>
            <a:ext cx="7772400" cy="2678112"/>
          </a:xfrm>
          <a:gradFill rotWithShape="1">
            <a:gsLst>
              <a:gs pos="0">
                <a:schemeClr val="bg1"/>
              </a:gs>
              <a:gs pos="100000">
                <a:srgbClr val="8ACCDE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6000" dirty="0" smtClean="0"/>
              <a:t>WELCOME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to the </a:t>
            </a:r>
            <a:br>
              <a:rPr lang="en-US" sz="2800" dirty="0" smtClean="0"/>
            </a:br>
            <a:r>
              <a:rPr lang="en-US" sz="4000" b="1" i="1" dirty="0" smtClean="0"/>
              <a:t>IT Needs Assessment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50938" y="3733800"/>
            <a:ext cx="6400800" cy="1676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Window Rock, Arizona</a:t>
            </a:r>
          </a:p>
          <a:p>
            <a:pPr eaLnBrk="1" hangingPunct="1"/>
            <a:r>
              <a:rPr lang="en-US" sz="2400" dirty="0" smtClean="0"/>
              <a:t>Navajo Nation Museum, Resource Room</a:t>
            </a:r>
          </a:p>
          <a:p>
            <a:pPr eaLnBrk="1" hangingPunct="1"/>
            <a:r>
              <a:rPr lang="en-US" sz="2000" dirty="0" smtClean="0"/>
              <a:t>October 31, 2012</a:t>
            </a:r>
          </a:p>
          <a:p>
            <a:pPr eaLnBrk="1" hangingPunct="1"/>
            <a:r>
              <a:rPr lang="en-US" sz="2000" dirty="0" smtClean="0"/>
              <a:t>10:00 am – 1:30 pm</a:t>
            </a:r>
          </a:p>
        </p:txBody>
      </p:sp>
      <p:sp>
        <p:nvSpPr>
          <p:cNvPr id="5124" name="Text Box 23"/>
          <p:cNvSpPr txBox="1">
            <a:spLocks noChangeArrowheads="1"/>
          </p:cNvSpPr>
          <p:nvPr/>
        </p:nvSpPr>
        <p:spPr bwMode="auto">
          <a:xfrm>
            <a:off x="685800" y="5743575"/>
            <a:ext cx="680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6" name="Rectangle 32"/>
          <p:cNvSpPr>
            <a:spLocks noChangeArrowheads="1"/>
          </p:cNvSpPr>
          <p:nvPr/>
        </p:nvSpPr>
        <p:spPr bwMode="auto">
          <a:xfrm>
            <a:off x="0" y="276225"/>
            <a:ext cx="2012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		</a:t>
            </a:r>
            <a:endParaRPr lang="en-US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5128" name="Rectangle 34"/>
          <p:cNvSpPr>
            <a:spLocks noChangeArrowheads="1"/>
          </p:cNvSpPr>
          <p:nvPr/>
        </p:nvSpPr>
        <p:spPr bwMode="auto">
          <a:xfrm>
            <a:off x="0" y="1377950"/>
            <a:ext cx="2012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		</a:t>
            </a:r>
            <a:endParaRPr lang="en-US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5129" name="Rectangle 35"/>
          <p:cNvSpPr>
            <a:spLocks noChangeArrowheads="1"/>
          </p:cNvSpPr>
          <p:nvPr/>
        </p:nvSpPr>
        <p:spPr bwMode="auto">
          <a:xfrm>
            <a:off x="0" y="1927225"/>
            <a:ext cx="11080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	</a:t>
            </a:r>
            <a:endParaRPr lang="en-US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5132" name="Rectangle 11"/>
          <p:cNvSpPr>
            <a:spLocks noChangeArrowheads="1"/>
          </p:cNvSpPr>
          <p:nvPr/>
        </p:nvSpPr>
        <p:spPr bwMode="auto">
          <a:xfrm>
            <a:off x="322262" y="5522913"/>
            <a:ext cx="59261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</a:rPr>
              <a:t>Facilitated by:  Jessica Moriarty, PMP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</a:rPr>
              <a:t>	        Valliant Consulting Group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</a:rPr>
              <a:t> 	        Senior IT Project Manager Supporting NNDIT</a:t>
            </a:r>
          </a:p>
        </p:txBody>
      </p:sp>
    </p:spTree>
    <p:extLst>
      <p:ext uri="{BB962C8B-B14F-4D97-AF65-F5344CB8AC3E}">
        <p14:creationId xmlns:p14="http://schemas.microsoft.com/office/powerpoint/2010/main" val="305231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2743200"/>
          </a:xfrm>
        </p:spPr>
        <p:txBody>
          <a:bodyPr/>
          <a:lstStyle/>
          <a:p>
            <a:r>
              <a:rPr lang="en-US" dirty="0" smtClean="0"/>
              <a:t>First Step =&gt; IT Needs Assessment Form Completion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5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4000" kern="1200" dirty="0" smtClean="0">
                <a:solidFill>
                  <a:prstClr val="black"/>
                </a:solidFill>
                <a:latin typeface="Calibri"/>
              </a:rPr>
              <a:t>Why is the Completion of the Assessment Form so Important?</a:t>
            </a:r>
            <a:r>
              <a:rPr lang="en-US" sz="4000" kern="120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4000" kern="1200" dirty="0">
                <a:solidFill>
                  <a:prstClr val="black"/>
                </a:solidFill>
                <a:latin typeface="Calibri"/>
              </a:rPr>
            </a:br>
            <a:r>
              <a:rPr lang="en-US" sz="2000" kern="1200" dirty="0">
                <a:solidFill>
                  <a:prstClr val="black"/>
                </a:solidFill>
                <a:latin typeface="Calibri"/>
              </a:rPr>
              <a:t>(Exploration Phase</a:t>
            </a:r>
            <a:r>
              <a:rPr lang="en-US" sz="2000" kern="1200" dirty="0" smtClean="0">
                <a:solidFill>
                  <a:prstClr val="black"/>
                </a:solidFill>
                <a:latin typeface="Calibri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</a:pPr>
            <a:r>
              <a:rPr lang="en-US" sz="3000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It </a:t>
            </a:r>
            <a:r>
              <a:rPr lang="en-US" sz="300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is essential to </a:t>
            </a:r>
            <a:r>
              <a:rPr lang="en-US" sz="3000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begin to identify </a:t>
            </a:r>
            <a:r>
              <a:rPr lang="en-US" sz="300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all </a:t>
            </a:r>
            <a:r>
              <a:rPr lang="en-US" sz="3000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of the NN </a:t>
            </a:r>
            <a:r>
              <a:rPr lang="en-US" sz="300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IT needs, requirements, current state, and configuration in order to </a:t>
            </a:r>
            <a:r>
              <a:rPr lang="en-US" sz="3000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make recommendations to reduce </a:t>
            </a:r>
            <a:r>
              <a:rPr lang="en-US" sz="300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costs and improve efficiency.</a:t>
            </a:r>
          </a:p>
          <a:p>
            <a:pPr eaLnBrk="1" fontAlgn="auto" hangingPunct="1">
              <a:spcAft>
                <a:spcPts val="0"/>
              </a:spcAft>
            </a:pPr>
            <a:r>
              <a:rPr lang="en-US" sz="3000" kern="1200" dirty="0">
                <a:solidFill>
                  <a:prstClr val="black"/>
                </a:solidFill>
                <a:latin typeface="Calibri"/>
              </a:rPr>
              <a:t>Inquiry Form Location: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</a:pPr>
            <a:r>
              <a:rPr lang="en-US" sz="2600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Paper Form is here </a:t>
            </a:r>
            <a:r>
              <a:rPr lang="en-US" sz="260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for you to complete and submit now.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</a:pPr>
            <a:r>
              <a:rPr lang="en-US" sz="2600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Electronic </a:t>
            </a:r>
            <a:r>
              <a:rPr lang="en-US" sz="260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Inquiry Form </a:t>
            </a:r>
            <a:r>
              <a:rPr lang="en-US" sz="2600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was emailed out, or you can get on SharePoint to complete it there.</a:t>
            </a:r>
            <a:endParaRPr lang="en-US" sz="260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9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/>
          </p:nvPr>
        </p:nvSpPr>
        <p:spPr>
          <a:xfrm>
            <a:off x="457200" y="1143000"/>
            <a:ext cx="8229600" cy="4267199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Questions or help needed?</a:t>
            </a:r>
          </a:p>
          <a:p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If you haven’t already done so, we are here now to help you complete the IT Needs Assessment Form.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76053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</a:pPr>
            <a:r>
              <a:rPr lang="en-US" kern="1200" dirty="0">
                <a:solidFill>
                  <a:prstClr val="black"/>
                </a:solidFill>
                <a:latin typeface="Calibri"/>
              </a:rPr>
              <a:t>Complete the IT Inquiry Form and submit </a:t>
            </a:r>
            <a:r>
              <a:rPr lang="en-US" kern="1200" dirty="0" smtClean="0">
                <a:solidFill>
                  <a:prstClr val="black"/>
                </a:solidFill>
                <a:latin typeface="Calibri"/>
              </a:rPr>
              <a:t>it to NNDIT.</a:t>
            </a:r>
          </a:p>
          <a:p>
            <a:pPr eaLnBrk="1" fontAlgn="auto" hangingPunct="1">
              <a:spcAft>
                <a:spcPts val="0"/>
              </a:spcAft>
            </a:pPr>
            <a:r>
              <a:rPr lang="en-US" kern="1200" dirty="0" smtClean="0">
                <a:solidFill>
                  <a:prstClr val="black"/>
                </a:solidFill>
                <a:latin typeface="Calibri"/>
              </a:rPr>
              <a:t>Support the Navajo Nation in the IT Assessment by:</a:t>
            </a:r>
            <a:endParaRPr lang="en-US" kern="1200" dirty="0">
              <a:solidFill>
                <a:prstClr val="black"/>
              </a:solidFill>
              <a:latin typeface="Calibri"/>
            </a:endParaRP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Communicating this information to your </a:t>
            </a:r>
            <a:r>
              <a:rPr lang="en-US" sz="3200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staff.</a:t>
            </a:r>
            <a:endParaRPr lang="en-US" sz="320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Encouraging your staff to </a:t>
            </a:r>
            <a:r>
              <a:rPr lang="en-US" sz="3200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support the effort.</a:t>
            </a:r>
            <a:endParaRPr lang="en-US" sz="320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61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Exploration Phase</a:t>
            </a:r>
          </a:p>
          <a:p>
            <a:pPr lvl="2"/>
            <a:r>
              <a:rPr lang="en-US" dirty="0"/>
              <a:t>IT managers will be contacted (Based on the completed </a:t>
            </a:r>
            <a:r>
              <a:rPr lang="en-US" dirty="0" smtClean="0"/>
              <a:t>Assessment Form) </a:t>
            </a:r>
            <a:r>
              <a:rPr lang="en-US" dirty="0"/>
              <a:t>to obtain more technically detailed IT information.</a:t>
            </a:r>
          </a:p>
          <a:p>
            <a:pPr lvl="2"/>
            <a:r>
              <a:rPr lang="en-US" dirty="0" smtClean="0"/>
              <a:t>All </a:t>
            </a:r>
            <a:r>
              <a:rPr lang="en-US" dirty="0"/>
              <a:t>IT information </a:t>
            </a:r>
            <a:r>
              <a:rPr lang="en-US" dirty="0" smtClean="0"/>
              <a:t>collected, analyzed and recommendations will be made based on the data.</a:t>
            </a:r>
            <a:endParaRPr lang="en-US" dirty="0"/>
          </a:p>
          <a:p>
            <a:r>
              <a:rPr lang="en-US" dirty="0" smtClean="0"/>
              <a:t>Planning </a:t>
            </a:r>
            <a:r>
              <a:rPr lang="en-US" dirty="0"/>
              <a:t>Phase</a:t>
            </a:r>
          </a:p>
          <a:p>
            <a:pPr lvl="2"/>
            <a:r>
              <a:rPr lang="en-US" dirty="0"/>
              <a:t>Develop IT </a:t>
            </a:r>
            <a:r>
              <a:rPr lang="en-US" dirty="0" smtClean="0"/>
              <a:t>Project </a:t>
            </a:r>
            <a:r>
              <a:rPr lang="en-US" dirty="0"/>
              <a:t>Requirements, Scope, Schedule, and </a:t>
            </a:r>
            <a:r>
              <a:rPr lang="en-US" dirty="0" smtClean="0"/>
              <a:t>Budget for approved recommendations.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18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/>
          </p:nvPr>
        </p:nvSpPr>
        <p:spPr>
          <a:xfrm>
            <a:off x="457200" y="1905000"/>
            <a:ext cx="8229600" cy="2133599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>
                <a:solidFill>
                  <a:prstClr val="black">
                    <a:tint val="75000"/>
                  </a:prstClr>
                </a:solidFill>
              </a:rPr>
              <a:t>THANK YOU IN ADVANCE FOR YOUR HELP AND SUPPORT!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92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842674"/>
              </p:ext>
            </p:extLst>
          </p:nvPr>
        </p:nvGraphicFramePr>
        <p:xfrm>
          <a:off x="1981200" y="228600"/>
          <a:ext cx="4876800" cy="6280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Document" r:id="rId3" imgW="6108479" imgH="7834221" progId="Word.Document.12">
                  <p:embed/>
                </p:oleObj>
              </mc:Choice>
              <mc:Fallback>
                <p:oleObj name="Document" r:id="rId3" imgW="6108479" imgH="78342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228600"/>
                        <a:ext cx="4876800" cy="6280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35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sz="4000" dirty="0" smtClean="0"/>
              <a:t>Who is Valliant Consulting Group and Why Are We Here?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 smtClean="0"/>
              <a:t>Valliant is a Native </a:t>
            </a:r>
            <a:r>
              <a:rPr lang="en-US" dirty="0"/>
              <a:t>American owned company proudly serving Indian Country since </a:t>
            </a:r>
            <a:r>
              <a:rPr lang="en-US" dirty="0" smtClean="0"/>
              <a:t>1999</a:t>
            </a:r>
            <a:r>
              <a:rPr lang="en-US" dirty="0"/>
              <a:t> </a:t>
            </a:r>
            <a:r>
              <a:rPr lang="en-US" dirty="0" smtClean="0"/>
              <a:t>with expertise in the areas of Information Technology and Project Management.</a:t>
            </a:r>
          </a:p>
          <a:p>
            <a:r>
              <a:rPr lang="en-US" dirty="0" smtClean="0"/>
              <a:t>Contracted to support NNDIT in the completion of their Corrective Action Plan (CAP).</a:t>
            </a:r>
          </a:p>
          <a:p>
            <a:pPr lvl="1"/>
            <a:r>
              <a:rPr lang="en-US" dirty="0" smtClean="0"/>
              <a:t>IT Needs Assessment for the Navajo Nation is part of this IT CAP.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en-US" dirty="0" smtClean="0"/>
              <a:t>Why are We Conducting an IT Needs Assessment?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49763"/>
          </a:xfrm>
        </p:spPr>
        <p:txBody>
          <a:bodyPr/>
          <a:lstStyle/>
          <a:p>
            <a:r>
              <a:rPr lang="en-US" dirty="0" smtClean="0"/>
              <a:t>IT is an important part of DIT’s CAP.</a:t>
            </a:r>
          </a:p>
          <a:p>
            <a:r>
              <a:rPr lang="en-US" dirty="0" smtClean="0"/>
              <a:t>To determine how to best support each of the Navajo Nation programs</a:t>
            </a:r>
            <a:r>
              <a:rPr lang="en-US" dirty="0"/>
              <a:t>, departments, agencies, chapterhouses, libraries, educational </a:t>
            </a:r>
            <a:r>
              <a:rPr lang="en-US" dirty="0" smtClean="0"/>
              <a:t>institutions </a:t>
            </a:r>
            <a:r>
              <a:rPr lang="en-US" dirty="0"/>
              <a:t>and </a:t>
            </a:r>
            <a:r>
              <a:rPr lang="en-US" dirty="0" smtClean="0"/>
              <a:t>divisions.</a:t>
            </a:r>
          </a:p>
          <a:p>
            <a:r>
              <a:rPr lang="en-US" dirty="0" smtClean="0"/>
              <a:t>To assess the data in order to make IT </a:t>
            </a:r>
            <a:r>
              <a:rPr lang="en-US" b="1" dirty="0" smtClean="0"/>
              <a:t>recommendations</a:t>
            </a:r>
            <a:r>
              <a:rPr lang="en-US" dirty="0" smtClean="0"/>
              <a:t> to and for </a:t>
            </a:r>
            <a:r>
              <a:rPr lang="en-US" dirty="0"/>
              <a:t>the </a:t>
            </a:r>
            <a:r>
              <a:rPr lang="en-US" dirty="0" smtClean="0"/>
              <a:t>Navajo Nation as a whole.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08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r>
              <a:rPr lang="en-US" sz="3600" dirty="0" smtClean="0"/>
              <a:t>What Will We be Looking for as We Move Forward with the IT Assessment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Areas to improve overall IT efficiency and performance.</a:t>
            </a:r>
          </a:p>
          <a:p>
            <a:r>
              <a:rPr lang="en-US" dirty="0" smtClean="0"/>
              <a:t>Areas of conceivable cost reduction through economies of scale.</a:t>
            </a:r>
          </a:p>
          <a:p>
            <a:r>
              <a:rPr lang="en-US" dirty="0" smtClean="0"/>
              <a:t>Areas of potential standardization and streamlining of resources.</a:t>
            </a:r>
          </a:p>
          <a:p>
            <a:r>
              <a:rPr lang="en-US" dirty="0" smtClean="0"/>
              <a:t>Areas of redundancy for possible consolidation.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0000"/>
                </a:solidFill>
              </a:rPr>
              <a:t>What </a:t>
            </a:r>
            <a:r>
              <a:rPr lang="en-US" sz="3600" dirty="0" smtClean="0">
                <a:solidFill>
                  <a:srgbClr val="000000"/>
                </a:solidFill>
              </a:rPr>
              <a:t>Will </a:t>
            </a:r>
            <a:r>
              <a:rPr lang="en-US" sz="3600" dirty="0">
                <a:solidFill>
                  <a:srgbClr val="000000"/>
                </a:solidFill>
              </a:rPr>
              <a:t>we be </a:t>
            </a:r>
            <a:r>
              <a:rPr lang="en-US" sz="3600" dirty="0" smtClean="0">
                <a:solidFill>
                  <a:srgbClr val="000000"/>
                </a:solidFill>
              </a:rPr>
              <a:t>Looking for…Continued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/>
              <a:t>Provides a learning opportunity for DIT to better understand everyone’s </a:t>
            </a:r>
            <a:r>
              <a:rPr lang="en-US" dirty="0" smtClean="0"/>
              <a:t>IT business </a:t>
            </a:r>
            <a:r>
              <a:rPr lang="en-US" dirty="0"/>
              <a:t>and </a:t>
            </a:r>
            <a:r>
              <a:rPr lang="en-US" dirty="0" smtClean="0"/>
              <a:t>process </a:t>
            </a:r>
            <a:r>
              <a:rPr lang="en-US" dirty="0" smtClean="0"/>
              <a:t>needs.</a:t>
            </a:r>
          </a:p>
          <a:p>
            <a:r>
              <a:rPr lang="en-US" dirty="0" smtClean="0"/>
              <a:t>There may be best known methods being used by individual groups or departments that DIT can help proliferate across the 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0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Reduction Benefit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IBM (1992 – 2004)</a:t>
            </a:r>
          </a:p>
          <a:p>
            <a:r>
              <a:rPr lang="en-US" dirty="0"/>
              <a:t>Measured significant, positive results over 4 to 5 years:</a:t>
            </a:r>
          </a:p>
          <a:p>
            <a:pPr lvl="1"/>
            <a:r>
              <a:rPr lang="en-US" dirty="0"/>
              <a:t>Reduced spending by $4B over four years (shared services).</a:t>
            </a:r>
          </a:p>
          <a:p>
            <a:pPr lvl="1"/>
            <a:r>
              <a:rPr lang="en-US" dirty="0"/>
              <a:t>Integrated Supply Chain savings averaging $3-5B per year over six years.</a:t>
            </a:r>
          </a:p>
          <a:p>
            <a:pPr lvl="1"/>
            <a:r>
              <a:rPr lang="en-US" dirty="0"/>
              <a:t>$1.4B in IT savings since 2005.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39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200" dirty="0">
                <a:solidFill>
                  <a:prstClr val="black"/>
                </a:solidFill>
                <a:latin typeface="Calibri"/>
              </a:rPr>
              <a:t>Other Examples…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fontAlgn="auto" hangingPunct="1">
              <a:spcAft>
                <a:spcPts val="0"/>
              </a:spcAft>
              <a:buNone/>
            </a:pPr>
            <a:r>
              <a:rPr lang="en-US" kern="1200" dirty="0">
                <a:solidFill>
                  <a:prstClr val="black"/>
                </a:solidFill>
                <a:latin typeface="Calibri"/>
              </a:rPr>
              <a:t>From </a:t>
            </a:r>
            <a:r>
              <a:rPr lang="en-US" kern="1200" dirty="0" smtClean="0">
                <a:solidFill>
                  <a:prstClr val="black"/>
                </a:solidFill>
                <a:latin typeface="Calibri"/>
              </a:rPr>
              <a:t>an Information </a:t>
            </a:r>
            <a:r>
              <a:rPr lang="en-US" kern="1200" dirty="0">
                <a:solidFill>
                  <a:prstClr val="black"/>
                </a:solidFill>
                <a:latin typeface="Calibri"/>
              </a:rPr>
              <a:t>Technology Consolidation Feasibility </a:t>
            </a:r>
            <a:r>
              <a:rPr lang="en-US" kern="1200" dirty="0" smtClean="0">
                <a:solidFill>
                  <a:prstClr val="black"/>
                </a:solidFill>
                <a:latin typeface="Calibri"/>
              </a:rPr>
              <a:t>Study completed, </a:t>
            </a:r>
            <a:r>
              <a:rPr lang="en-US" kern="1200" dirty="0">
                <a:solidFill>
                  <a:prstClr val="black"/>
                </a:solidFill>
                <a:latin typeface="Calibri"/>
              </a:rPr>
              <a:t>October 2010.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kern="1200" dirty="0">
                <a:solidFill>
                  <a:prstClr val="black"/>
                </a:solidFill>
                <a:latin typeface="Calibri"/>
              </a:rPr>
              <a:t>The state of Indiana began consolidation in 2005 and has reduced its IT costs by 31.7% in five years.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kern="1200" dirty="0">
                <a:solidFill>
                  <a:prstClr val="black"/>
                </a:solidFill>
                <a:latin typeface="Calibri"/>
              </a:rPr>
              <a:t>The State of Kansas is projecting a $350 million dollar IT cost savings over the next 10 years.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2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Next on the Agenda: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i="1" dirty="0" smtClean="0"/>
              <a:t>Harold Skow</a:t>
            </a:r>
          </a:p>
          <a:p>
            <a:pPr marL="0" indent="0">
              <a:buNone/>
            </a:pPr>
            <a:r>
              <a:rPr lang="en-US" dirty="0" smtClean="0"/>
              <a:t>NN Department of Information Technology</a:t>
            </a:r>
          </a:p>
          <a:p>
            <a:pPr marL="0" indent="0">
              <a:buNone/>
            </a:pPr>
            <a:r>
              <a:rPr lang="en-US" dirty="0" smtClean="0"/>
              <a:t>Directory of Information Technology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i="1" dirty="0" smtClean="0"/>
              <a:t>Moira </a:t>
            </a:r>
            <a:r>
              <a:rPr lang="en-US" sz="3600" i="1" dirty="0" err="1" smtClean="0"/>
              <a:t>Gerety</a:t>
            </a:r>
            <a:endParaRPr lang="en-US" sz="3600" i="1" dirty="0" smtClean="0"/>
          </a:p>
          <a:p>
            <a:pPr marL="0" indent="0">
              <a:buNone/>
            </a:pPr>
            <a:r>
              <a:rPr lang="en-US" dirty="0" smtClean="0"/>
              <a:t>University of New Mexico</a:t>
            </a:r>
          </a:p>
          <a:p>
            <a:pPr marL="0" indent="0">
              <a:buNone/>
            </a:pPr>
            <a:r>
              <a:rPr lang="en-US" dirty="0" smtClean="0"/>
              <a:t>Deputy Chief Information Officer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080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</TotalTime>
  <Words>608</Words>
  <Application>Microsoft Office PowerPoint</Application>
  <PresentationFormat>On-screen Show (4:3)</PresentationFormat>
  <Paragraphs>68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Microsoft Word Document</vt:lpstr>
      <vt:lpstr>WELCOME to the  IT Needs Assessment Meeting</vt:lpstr>
      <vt:lpstr>PowerPoint Presentation</vt:lpstr>
      <vt:lpstr>Who is Valliant Consulting Group and Why Are We Here?</vt:lpstr>
      <vt:lpstr>Why are We Conducting an IT Needs Assessment?</vt:lpstr>
      <vt:lpstr>What Will We be Looking for as We Move Forward with the IT Assessment?</vt:lpstr>
      <vt:lpstr>What Will we be Looking for…Continued</vt:lpstr>
      <vt:lpstr>Cost Reduction Benefit Example</vt:lpstr>
      <vt:lpstr>Other Examples…</vt:lpstr>
      <vt:lpstr>PowerPoint Presentation</vt:lpstr>
      <vt:lpstr>First Step =&gt; IT Needs Assessment Form Completion</vt:lpstr>
      <vt:lpstr>Why is the Completion of the Assessment Form so Important? (Exploration Phase)</vt:lpstr>
      <vt:lpstr>PowerPoint Presentation</vt:lpstr>
      <vt:lpstr>Next Steps</vt:lpstr>
      <vt:lpstr>Next Steps (Continued)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</dc:creator>
  <cp:lastModifiedBy>Jessica</cp:lastModifiedBy>
  <cp:revision>106</cp:revision>
  <cp:lastPrinted>2012-10-31T02:35:22Z</cp:lastPrinted>
  <dcterms:created xsi:type="dcterms:W3CDTF">2011-07-18T20:00:13Z</dcterms:created>
  <dcterms:modified xsi:type="dcterms:W3CDTF">2012-10-31T02:37:16Z</dcterms:modified>
</cp:coreProperties>
</file>